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</p:sldMasterIdLst>
  <p:notesMasterIdLst>
    <p:notesMasterId r:id="rId21"/>
  </p:notesMasterIdLst>
  <p:handoutMasterIdLst>
    <p:handoutMasterId r:id="rId22"/>
  </p:handoutMasterIdLst>
  <p:sldIdLst>
    <p:sldId id="281" r:id="rId5"/>
    <p:sldId id="272" r:id="rId6"/>
    <p:sldId id="289" r:id="rId7"/>
    <p:sldId id="1752" r:id="rId8"/>
    <p:sldId id="270" r:id="rId9"/>
    <p:sldId id="1753" r:id="rId10"/>
    <p:sldId id="295" r:id="rId11"/>
    <p:sldId id="293" r:id="rId12"/>
    <p:sldId id="291" r:id="rId13"/>
    <p:sldId id="297" r:id="rId14"/>
    <p:sldId id="301" r:id="rId15"/>
    <p:sldId id="298" r:id="rId16"/>
    <p:sldId id="1751" r:id="rId17"/>
    <p:sldId id="302" r:id="rId18"/>
    <p:sldId id="299" r:id="rId19"/>
    <p:sldId id="284" r:id="rId20"/>
  </p:sldIdLst>
  <p:sldSz cx="12188825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D86D1A-FDF7-42E8-A39F-7478900B58F5}" v="18" dt="2023-03-27T21:24:12.893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25" autoAdjust="0"/>
  </p:normalViewPr>
  <p:slideViewPr>
    <p:cSldViewPr showGuides="1">
      <p:cViewPr varScale="1">
        <p:scale>
          <a:sx n="114" d="100"/>
          <a:sy n="114" d="100"/>
        </p:scale>
        <p:origin x="414" y="102"/>
      </p:cViewPr>
      <p:guideLst>
        <p:guide orient="horz" pos="1152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20"/>
    </p:cViewPr>
  </p:sorterViewPr>
  <p:notesViewPr>
    <p:cSldViewPr>
      <p:cViewPr varScale="1">
        <p:scale>
          <a:sx n="79" d="100"/>
          <a:sy n="79" d="100"/>
        </p:scale>
        <p:origin x="1644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5/8/2023</a:t>
            </a:fld>
            <a:endParaRPr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5/8/2023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0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8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9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242148">
              <a:defRPr/>
            </a:pPr>
            <a:fld id="{B8796F01-7154-41E0-B48B-A6921757531A}" type="slidenum">
              <a:rPr lang="en-US">
                <a:solidFill>
                  <a:srgbClr val="44546A"/>
                </a:solidFill>
                <a:latin typeface="Century Gothic" panose="020B0502020202020204"/>
              </a:rPr>
              <a:pPr defTabSz="1242148">
                <a:defRPr/>
              </a:pPr>
              <a:t>11</a:t>
            </a:fld>
            <a:endParaRPr lang="en-US" dirty="0">
              <a:solidFill>
                <a:srgbClr val="44546A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5775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97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5188" y="1252538"/>
            <a:ext cx="6010275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BEC9-7B16-4056-96FB-ED496419A7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44AB447-BDFD-4FA4-9A82-52202FFD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56412" y="0"/>
            <a:ext cx="529431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ADFEC34-EAD1-470C-B1D7-476DAA0B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2" y="0"/>
            <a:ext cx="6858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FF142A7-701F-6940-8E95-0D4830D76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8483" y="521171"/>
            <a:ext cx="6201033" cy="5815657"/>
          </a:xfrm>
          <a:prstGeom prst="rect">
            <a:avLst/>
          </a:prstGeom>
        </p:spPr>
      </p:pic>
      <p:sp>
        <p:nvSpPr>
          <p:cNvPr id="6" name="Text Placeholder Subtitle 1">
            <a:extLst>
              <a:ext uri="{FF2B5EF4-FFF2-40B4-BE49-F238E27FC236}">
                <a16:creationId xmlns:a16="http://schemas.microsoft.com/office/drawing/2014/main" id="{5A1F9EF5-B88C-405C-9168-EDE6A7074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4813" y="1752600"/>
            <a:ext cx="3757612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Subtitle 2">
            <a:extLst>
              <a:ext uri="{FF2B5EF4-FFF2-40B4-BE49-F238E27FC236}">
                <a16:creationId xmlns:a16="http://schemas.microsoft.com/office/drawing/2014/main" id="{D2282B87-09AC-4246-8C13-92CF93907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4813" y="4844142"/>
            <a:ext cx="3757612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A909A-2E72-4DBE-BD02-0B20CFB2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4811" y="2361521"/>
            <a:ext cx="3757613" cy="2481941"/>
          </a:xfrm>
        </p:spPr>
        <p:txBody>
          <a:bodyPr vert="horz" lIns="121899" tIns="60949" rIns="121899" bIns="60949" rtlCol="0" anchor="ctr">
            <a:normAutofit/>
          </a:bodyPr>
          <a:lstStyle>
            <a:lvl1pPr algn="ctr">
              <a:defRPr lang="en-US" sz="72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Tx/>
            </a:pP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ircl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5212" cy="376906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1828800"/>
            <a:ext cx="5410200" cy="4343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199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ircle Layou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5212" cy="376906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1828800"/>
            <a:ext cx="5410200" cy="4343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199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Circle Layout_altern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82605" y="990"/>
            <a:ext cx="5294313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2EB5EE-DDAA-D449-95BC-BCAFCC6E6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4201" cy="689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685800"/>
            <a:ext cx="5562600" cy="114300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1828800"/>
            <a:ext cx="5562600" cy="4470400"/>
          </a:xfrm>
        </p:spPr>
        <p:txBody>
          <a:bodyPr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72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Circle Layou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94512" y="0"/>
            <a:ext cx="5294313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506675-2304-3948-8A18-BB70E847D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4201" cy="689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685800"/>
            <a:ext cx="5562600" cy="114300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1828800"/>
            <a:ext cx="5562600" cy="4470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layout">
    <p:bg>
      <p:bgPr>
        <a:blipFill dpi="0" rotWithShape="1">
          <a:blip r:embed="rId2">
            <a:alphaModFix amt="30000"/>
            <a:lum/>
          </a:blip>
          <a:srcRect/>
          <a:tile tx="203200" ty="203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611" y="685800"/>
            <a:ext cx="8763002" cy="990600"/>
          </a:xfrm>
        </p:spPr>
        <p:txBody>
          <a:bodyPr anchor="t"/>
          <a:lstStyle>
            <a:lvl1pPr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88A6A42-7A89-44E1-BBDF-14C2FD2245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812" y="1309974"/>
            <a:ext cx="1830164" cy="4648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1512DC-20C8-4928-B94E-9F191902C5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41611" y="1828800"/>
            <a:ext cx="8763002" cy="4470400"/>
          </a:xfrm>
        </p:spPr>
        <p:txBody>
          <a:bodyPr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CFBF-D657-97BB-AD9F-6BFCACEC8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5279A-A06A-D047-5566-81BE1DB05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47DC8-A90D-04C0-09ED-B0333032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973C-1DF7-452F-B660-E85E3C4FD58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7F40B-C508-0CBD-606B-C5D0FADB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6EAE-FA9F-4826-8C40-8E947E26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5B15-DED6-4FCC-8C55-96CC2D05B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6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1" r:id="rId2"/>
    <p:sldLayoutId id="2147483702" r:id="rId3"/>
    <p:sldLayoutId id="2147483699" r:id="rId4"/>
    <p:sldLayoutId id="2147483700" r:id="rId5"/>
    <p:sldLayoutId id="2147483698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1" userDrawn="1">
          <p15:clr>
            <a:srgbClr val="F26B43"/>
          </p15:clr>
        </p15:guide>
        <p15:guide id="2" orient="horz" pos="432" userDrawn="1">
          <p15:clr>
            <a:srgbClr val="F26B43"/>
          </p15:clr>
        </p15:guide>
        <p15:guide id="3" pos="7247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DEB8F-68B5-45C7-B2E2-C7CEA0B5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811" y="2188029"/>
            <a:ext cx="3757613" cy="2481941"/>
          </a:xfrm>
        </p:spPr>
        <p:txBody>
          <a:bodyPr>
            <a:normAutofit fontScale="90000"/>
          </a:bodyPr>
          <a:lstStyle/>
          <a:p>
            <a:r>
              <a:rPr lang="en-US" dirty="0"/>
              <a:t>GO Team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2E407-D5EB-4497-8CCA-679DF12520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4811" y="4984334"/>
            <a:ext cx="3757612" cy="609600"/>
          </a:xfrm>
        </p:spPr>
        <p:txBody>
          <a:bodyPr/>
          <a:lstStyle/>
          <a:p>
            <a:r>
              <a:rPr lang="en-US" sz="2000" dirty="0">
                <a:solidFill>
                  <a:schemeClr val="accent5"/>
                </a:solidFill>
              </a:rPr>
              <a:t>May 8,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A94CDC-0593-F75E-139D-E7603E2CF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4811" y="1295400"/>
            <a:ext cx="3757612" cy="6096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Toomer ES</a:t>
            </a:r>
          </a:p>
        </p:txBody>
      </p:sp>
    </p:spTree>
    <p:extLst>
      <p:ext uri="{BB962C8B-B14F-4D97-AF65-F5344CB8AC3E}">
        <p14:creationId xmlns:p14="http://schemas.microsoft.com/office/powerpoint/2010/main" val="3967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485C6F9-716F-BB86-9D3C-12A0E9B6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914400"/>
            <a:ext cx="3429000" cy="12954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Information Items</a:t>
            </a:r>
          </a:p>
        </p:txBody>
      </p:sp>
      <p:pic>
        <p:nvPicPr>
          <p:cNvPr id="9" name="Graphic 8" descr="sketch of a few books with a pencil">
            <a:extLst>
              <a:ext uri="{FF2B5EF4-FFF2-40B4-BE49-F238E27FC236}">
                <a16:creationId xmlns:a16="http://schemas.microsoft.com/office/drawing/2014/main" id="{4285B7C6-78CD-6494-6B57-20CB811B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412" y="3276600"/>
            <a:ext cx="2667000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D22707-E176-420E-82BA-54F425AA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22" y="901698"/>
            <a:ext cx="30480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Principal’s Report</a:t>
            </a:r>
          </a:p>
        </p:txBody>
      </p:sp>
      <p:pic>
        <p:nvPicPr>
          <p:cNvPr id="2" name="Graphic 1" descr="sketch of trophy on top of stack of books">
            <a:extLst>
              <a:ext uri="{FF2B5EF4-FFF2-40B4-BE49-F238E27FC236}">
                <a16:creationId xmlns:a16="http://schemas.microsoft.com/office/drawing/2014/main" id="{01E27CA5-A2A2-9D38-63DE-702785BBF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9512" y="2971800"/>
            <a:ext cx="2552700" cy="34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FBBA28-CA90-06C6-8965-F3BB92E2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75" y="0"/>
            <a:ext cx="1036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05" y="79684"/>
            <a:ext cx="1035065" cy="13007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96D657-BDB9-4DDD-9AB3-19EC420FEF05}"/>
              </a:ext>
            </a:extLst>
          </p:cNvPr>
          <p:cNvCxnSpPr>
            <a:cxnSpLocks/>
          </p:cNvCxnSpPr>
          <p:nvPr/>
        </p:nvCxnSpPr>
        <p:spPr>
          <a:xfrm>
            <a:off x="374444" y="1265160"/>
            <a:ext cx="10704861" cy="0"/>
          </a:xfrm>
          <a:prstGeom prst="line">
            <a:avLst/>
          </a:prstGeom>
          <a:ln>
            <a:solidFill>
              <a:srgbClr val="0097D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4FB6E38-D84C-40B5-975E-8CD3D61B0CF8}"/>
              </a:ext>
            </a:extLst>
          </p:cNvPr>
          <p:cNvGrpSpPr/>
          <p:nvPr/>
        </p:nvGrpSpPr>
        <p:grpSpPr>
          <a:xfrm>
            <a:off x="-1" y="5186674"/>
            <a:ext cx="12188825" cy="1690480"/>
            <a:chOff x="0" y="5187132"/>
            <a:chExt cx="12192000" cy="16909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CA3B45-27A4-4A9D-9E9E-F061996A0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47" r="12512"/>
            <a:stretch/>
          </p:blipFill>
          <p:spPr>
            <a:xfrm>
              <a:off x="0" y="5187132"/>
              <a:ext cx="12192000" cy="169092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F8A011-967E-48C8-8442-347C4542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603" y="5285548"/>
              <a:ext cx="790261" cy="839143"/>
            </a:xfrm>
            <a:prstGeom prst="rect">
              <a:avLst/>
            </a:prstGeom>
          </p:spPr>
        </p:pic>
      </p:grpSp>
      <p:sp>
        <p:nvSpPr>
          <p:cNvPr id="3" name="TextBox 14">
            <a:extLst>
              <a:ext uri="{FF2B5EF4-FFF2-40B4-BE49-F238E27FC236}">
                <a16:creationId xmlns:a16="http://schemas.microsoft.com/office/drawing/2014/main" id="{1C818FCD-B43B-D9EC-62DC-EF6DD876EB6C}"/>
              </a:ext>
            </a:extLst>
          </p:cNvPr>
          <p:cNvSpPr txBox="1"/>
          <p:nvPr/>
        </p:nvSpPr>
        <p:spPr>
          <a:xfrm>
            <a:off x="374444" y="471642"/>
            <a:ext cx="7683429" cy="639194"/>
          </a:xfrm>
          <a:prstGeom prst="rect">
            <a:avLst/>
          </a:prstGeom>
          <a:noFill/>
        </p:spPr>
        <p:txBody>
          <a:bodyPr wrap="square" lIns="84517" tIns="42258" rIns="84517" bIns="42258" anchor="b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99" b="1" spc="-103" dirty="0">
                <a:solidFill>
                  <a:srgbClr val="171049"/>
                </a:solidFill>
                <a:latin typeface="Bureau Agency FB" panose="02000506030000020003" pitchFamily="50" charset="0"/>
                <a:ea typeface="Open Sans" panose="020B0606030504020204" pitchFamily="34" charset="0"/>
                <a:cs typeface="Arial Black"/>
              </a:rPr>
              <a:t>PROPOSED FIELD IMPROVEMENT 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43FC7-5175-1F9C-4422-A3A28E50CE04}"/>
              </a:ext>
            </a:extLst>
          </p:cNvPr>
          <p:cNvSpPr txBox="1"/>
          <p:nvPr/>
        </p:nvSpPr>
        <p:spPr>
          <a:xfrm>
            <a:off x="374444" y="1283986"/>
            <a:ext cx="10704861" cy="40000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999" b="1" spc="265" dirty="0">
                <a:solidFill>
                  <a:schemeClr val="bg1"/>
                </a:solidFill>
                <a:ea typeface="Source Sans Pro" panose="020B0503030403020204" pitchFamily="34" charset="0"/>
              </a:rPr>
              <a:t>TOOMER ELEMENTARY</a:t>
            </a:r>
          </a:p>
        </p:txBody>
      </p:sp>
      <p:pic>
        <p:nvPicPr>
          <p:cNvPr id="8" name="Picture 7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8481A158-6FAF-4B12-DE87-2E8133DCF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51" y="1265160"/>
            <a:ext cx="5207512" cy="5588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AC263-8C9A-2509-DA77-5A80FC820003}"/>
              </a:ext>
            </a:extLst>
          </p:cNvPr>
          <p:cNvSpPr txBox="1"/>
          <p:nvPr/>
        </p:nvSpPr>
        <p:spPr>
          <a:xfrm>
            <a:off x="374444" y="1724178"/>
            <a:ext cx="4109475" cy="37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dirty="0"/>
              <a:t>Improvements </a:t>
            </a:r>
          </a:p>
          <a:p>
            <a:pPr marL="285664" indent="-285664">
              <a:buFontTx/>
              <a:buChar char="-"/>
            </a:pPr>
            <a:r>
              <a:rPr lang="en-US" sz="2399" dirty="0"/>
              <a:t>Re-grading and leveling of the playing surface</a:t>
            </a:r>
          </a:p>
          <a:p>
            <a:pPr marL="285664" indent="-285664">
              <a:buFontTx/>
              <a:buChar char="-"/>
            </a:pPr>
            <a:r>
              <a:rPr lang="en-US" sz="2399" dirty="0"/>
              <a:t>Top soil </a:t>
            </a:r>
          </a:p>
          <a:p>
            <a:pPr marL="285664" indent="-285664">
              <a:buFontTx/>
              <a:buChar char="-"/>
            </a:pPr>
            <a:r>
              <a:rPr lang="en-US" sz="2399" dirty="0"/>
              <a:t>Sports lighting </a:t>
            </a:r>
          </a:p>
          <a:p>
            <a:pPr marL="285664" indent="-285664">
              <a:buFontTx/>
              <a:buChar char="-"/>
            </a:pPr>
            <a:r>
              <a:rPr lang="en-US" sz="2399" dirty="0"/>
              <a:t>10 ft fencing all around</a:t>
            </a:r>
          </a:p>
          <a:p>
            <a:pPr marL="285664" indent="-285664">
              <a:buFontTx/>
              <a:buChar char="-"/>
            </a:pPr>
            <a:r>
              <a:rPr lang="en-US" sz="2399" dirty="0"/>
              <a:t>Improved porta-potties</a:t>
            </a:r>
          </a:p>
          <a:p>
            <a:pPr marL="285664" indent="-285664">
              <a:buFontTx/>
              <a:buChar char="-"/>
            </a:pPr>
            <a:r>
              <a:rPr lang="en-US" sz="2399" dirty="0"/>
              <a:t>*Possible turf of the SW corner in the future if feasible of</a:t>
            </a:r>
          </a:p>
        </p:txBody>
      </p:sp>
    </p:spTree>
    <p:extLst>
      <p:ext uri="{BB962C8B-B14F-4D97-AF65-F5344CB8AC3E}">
        <p14:creationId xmlns:p14="http://schemas.microsoft.com/office/powerpoint/2010/main" val="1866760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8E1B2A2-AB8D-A749-83BF-90273FBD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457200"/>
            <a:ext cx="7812088" cy="1524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b="1" dirty="0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Additional Information Items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9F55-287D-C3CF-11DA-35CEEF4C8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2133600"/>
            <a:ext cx="5562600" cy="4089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Cluster Advisory Team Report</a:t>
            </a:r>
          </a:p>
          <a:p>
            <a:r>
              <a:rPr lang="en-US" b="1" dirty="0">
                <a:solidFill>
                  <a:schemeClr val="tx2"/>
                </a:solidFill>
              </a:rPr>
              <a:t>GO Team Elections</a:t>
            </a:r>
          </a:p>
          <a:p>
            <a:pPr lvl="1"/>
            <a:r>
              <a:rPr lang="en-US" dirty="0"/>
              <a:t>Find candidates at apsstrongschools.com</a:t>
            </a:r>
          </a:p>
          <a:p>
            <a:pPr lvl="1"/>
            <a:r>
              <a:rPr lang="en-US" dirty="0"/>
              <a:t>Vote </a:t>
            </a:r>
            <a:r>
              <a:rPr lang="en-US" b="1" dirty="0"/>
              <a:t>APRIL 18-27</a:t>
            </a:r>
          </a:p>
          <a:p>
            <a:pPr lvl="1"/>
            <a:r>
              <a:rPr lang="en-US" dirty="0"/>
              <a:t>Households are sent a unique link based upon information in Infinite Campus</a:t>
            </a:r>
          </a:p>
          <a:p>
            <a:pPr lvl="1"/>
            <a:r>
              <a:rPr lang="en-US" dirty="0"/>
              <a:t>School Staff will be sent a link to their APS email address</a:t>
            </a:r>
          </a:p>
        </p:txBody>
      </p:sp>
    </p:spTree>
    <p:extLst>
      <p:ext uri="{BB962C8B-B14F-4D97-AF65-F5344CB8AC3E}">
        <p14:creationId xmlns:p14="http://schemas.microsoft.com/office/powerpoint/2010/main" val="6960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ketch of an open book, light bulb, and the word, &quot;idea&quot;">
            <a:extLst>
              <a:ext uri="{FF2B5EF4-FFF2-40B4-BE49-F238E27FC236}">
                <a16:creationId xmlns:a16="http://schemas.microsoft.com/office/drawing/2014/main" id="{2EFEDB6D-C50E-3C40-A621-346302CA8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140" y="4191000"/>
            <a:ext cx="1959951" cy="157792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C8C39E6-DC9C-0C7A-D309-34E2F0F1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" y="1089073"/>
            <a:ext cx="4495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Announcements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645D6-B0F5-D6EE-D0A4-3AEDF72F6590}"/>
              </a:ext>
            </a:extLst>
          </p:cNvPr>
          <p:cNvSpPr txBox="1">
            <a:spLocks/>
          </p:cNvSpPr>
          <p:nvPr/>
        </p:nvSpPr>
        <p:spPr>
          <a:xfrm>
            <a:off x="6246812" y="1660573"/>
            <a:ext cx="5181600" cy="32766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b="1" dirty="0">
                <a:solidFill>
                  <a:schemeClr val="bg1"/>
                </a:solidFill>
              </a:rPr>
              <a:t>GO Team Members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Check your email starting </a:t>
            </a:r>
            <a:r>
              <a:rPr lang="en-US" b="1" dirty="0">
                <a:solidFill>
                  <a:schemeClr val="accent1"/>
                </a:solidFill>
              </a:rPr>
              <a:t>May 1</a:t>
            </a:r>
            <a:r>
              <a:rPr lang="en-US" dirty="0">
                <a:solidFill>
                  <a:schemeClr val="accent1"/>
                </a:solidFill>
              </a:rPr>
              <a:t> for end of year survey links</a:t>
            </a:r>
          </a:p>
          <a:p>
            <a:pPr lvl="2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 Team Satisfaction Survey</a:t>
            </a:r>
          </a:p>
          <a:p>
            <a:pPr lvl="2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Principal Feedback Survey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Complete your required trainings </a:t>
            </a:r>
            <a:r>
              <a:rPr lang="en-US" b="1" dirty="0">
                <a:solidFill>
                  <a:schemeClr val="accent1"/>
                </a:solidFill>
              </a:rPr>
              <a:t>ASAP</a:t>
            </a:r>
          </a:p>
          <a:p>
            <a:pPr lvl="2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Contact the GO Team Office with any questions</a:t>
            </a:r>
          </a:p>
        </p:txBody>
      </p:sp>
    </p:spTree>
    <p:extLst>
      <p:ext uri="{BB962C8B-B14F-4D97-AF65-F5344CB8AC3E}">
        <p14:creationId xmlns:p14="http://schemas.microsoft.com/office/powerpoint/2010/main" val="16824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AC736C6D-CC6C-DA4E-5C75-55CF58E9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13716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8E1B2A2-AB8D-A749-83BF-90273FBD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52400"/>
            <a:ext cx="5562600" cy="1143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4" y="1143000"/>
            <a:ext cx="7659688" cy="5156200"/>
          </a:xfrm>
        </p:spPr>
        <p:txBody>
          <a:bodyPr vert="horz" lIns="121899" tIns="60949" rIns="121899" bIns="60949" rtlCol="0" anchor="t"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 to Order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Call; Establish Quorum 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Action Items </a:t>
            </a:r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Approval of Agenda 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Approval of Previous Minutes: 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Discussion Items</a:t>
            </a:r>
            <a:r>
              <a:rPr lang="en-US" sz="1600" b="1" dirty="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Spring MAPS results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Needs Assessment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Items </a:t>
            </a:r>
            <a:endParaRPr lang="en-US" sz="1600" b="1" i="1" dirty="0">
              <a:solidFill>
                <a:srgbClr val="0083A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Principal’s Report</a:t>
            </a:r>
          </a:p>
          <a:p>
            <a:pPr marL="1169595" lvl="2" indent="-285750">
              <a:lnSpc>
                <a:spcPct val="107000"/>
              </a:lnSpc>
              <a:spcBef>
                <a:spcPts val="0"/>
              </a:spcBef>
              <a:buClr>
                <a:srgbClr val="F2F2F2"/>
              </a:buClr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2022-2023 Family Engagement and/or Partnership Highlights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Team Elections 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Announcements</a:t>
            </a:r>
            <a:endParaRPr lang="en-US" sz="1600" i="1" dirty="0">
              <a:solidFill>
                <a:srgbClr val="0083A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Comment</a:t>
            </a:r>
            <a:r>
              <a:rPr lang="en-US" sz="1600" b="1" dirty="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2F2F2"/>
              </a:buClr>
              <a:buFont typeface="+mj-lt"/>
              <a:buAutoNum type="romanUcPeriod"/>
            </a:pPr>
            <a:r>
              <a:rPr 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Adjournment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72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620B0B-BCC1-4BED-BF4D-17691AE3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990600"/>
            <a:ext cx="388619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2023 Spring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MAPS Results</a:t>
            </a:r>
          </a:p>
        </p:txBody>
      </p:sp>
      <p:pic>
        <p:nvPicPr>
          <p:cNvPr id="5" name="Graphic 4" descr="sketch of trophy on top of stack of books">
            <a:extLst>
              <a:ext uri="{FF2B5EF4-FFF2-40B4-BE49-F238E27FC236}">
                <a16:creationId xmlns:a16="http://schemas.microsoft.com/office/drawing/2014/main" id="{382A4C56-4887-E643-AA59-89B7118B8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3212" y="3962400"/>
            <a:ext cx="1531180" cy="204157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1A1B89-DB1A-2123-907D-103A9D8B7A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3304" y="1782786"/>
            <a:ext cx="5410200" cy="2865414"/>
          </a:xfrm>
        </p:spPr>
        <p:txBody>
          <a:bodyPr/>
          <a:lstStyle/>
          <a:p>
            <a:pPr marL="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US" sz="3200" b="1" u="sng" dirty="0">
                <a:solidFill>
                  <a:schemeClr val="accent1"/>
                </a:solidFill>
              </a:rPr>
              <a:t>Data Points to Consider</a:t>
            </a:r>
          </a:p>
          <a:p>
            <a:pPr>
              <a:lnSpc>
                <a:spcPts val="2000"/>
              </a:lnSpc>
            </a:pPr>
            <a:r>
              <a:rPr lang="en-US" b="1" dirty="0"/>
              <a:t>Spring Results</a:t>
            </a:r>
          </a:p>
          <a:p>
            <a:pPr>
              <a:lnSpc>
                <a:spcPts val="2000"/>
              </a:lnSpc>
              <a:buClr>
                <a:schemeClr val="bg1"/>
              </a:buClr>
            </a:pPr>
            <a:r>
              <a:rPr lang="en-US" b="1" dirty="0"/>
              <a:t>Fall to Spring Comparison</a:t>
            </a:r>
          </a:p>
          <a:p>
            <a:pPr lvl="1">
              <a:lnSpc>
                <a:spcPts val="2000"/>
              </a:lnSpc>
            </a:pPr>
            <a:r>
              <a:rPr lang="en-US" dirty="0"/>
              <a:t>Literacy</a:t>
            </a:r>
          </a:p>
          <a:p>
            <a:pPr lvl="1">
              <a:lnSpc>
                <a:spcPts val="2000"/>
              </a:lnSpc>
            </a:pPr>
            <a:r>
              <a:rPr lang="en-US" dirty="0"/>
              <a:t>Numeracy</a:t>
            </a:r>
          </a:p>
        </p:txBody>
      </p:sp>
    </p:spTree>
    <p:extLst>
      <p:ext uri="{BB962C8B-B14F-4D97-AF65-F5344CB8AC3E}">
        <p14:creationId xmlns:p14="http://schemas.microsoft.com/office/powerpoint/2010/main" val="2645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01951-E820-9A40-A58A-02C9B6F6C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2" y="3068273"/>
            <a:ext cx="7696200" cy="3505200"/>
          </a:xfrm>
        </p:spPr>
        <p:txBody>
          <a:bodyPr vert="horz" lIns="121899" tIns="60949" rIns="121899" bIns="60949" rtlCol="0" anchor="t">
            <a:noAutofit/>
          </a:bodyPr>
          <a:lstStyle/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dirty="0">
                <a:ea typeface="+mn-lt"/>
                <a:cs typeface="+mn-lt"/>
              </a:rPr>
              <a:t>What does this data tell us?</a:t>
            </a: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dirty="0">
                <a:ea typeface="+mn-lt"/>
                <a:cs typeface="+mn-lt"/>
              </a:rPr>
              <a:t>What good news is there to celebrate?</a:t>
            </a: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dirty="0">
                <a:ea typeface="+mn-lt"/>
                <a:cs typeface="+mn-lt"/>
              </a:rPr>
              <a:t>Where are growth opportunities?</a:t>
            </a: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spc="-5" dirty="0">
                <a:latin typeface="Calibri"/>
                <a:cs typeface="Calibri"/>
              </a:rPr>
              <a:t>What trends do we see in the data?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05E292-90B4-154E-4F26-BFD92A73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304800"/>
            <a:ext cx="5943600" cy="13716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</a:rPr>
              <a:t>Purpose for Reviewing Data</a:t>
            </a:r>
            <a:br>
              <a:rPr lang="en-US" sz="4000" b="1" dirty="0">
                <a:solidFill>
                  <a:schemeClr val="accent5"/>
                </a:solidFill>
              </a:rPr>
            </a:br>
            <a:r>
              <a:rPr lang="en-US" sz="4000" b="1" dirty="0">
                <a:solidFill>
                  <a:schemeClr val="accent5"/>
                </a:solidFill>
              </a:rPr>
              <a:t>Guiding Questions</a:t>
            </a:r>
          </a:p>
        </p:txBody>
      </p:sp>
    </p:spTree>
    <p:extLst>
      <p:ext uri="{BB962C8B-B14F-4D97-AF65-F5344CB8AC3E}">
        <p14:creationId xmlns:p14="http://schemas.microsoft.com/office/powerpoint/2010/main" val="102974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BF3E4E-516A-6090-3974-9336C87E91A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31812" y="381000"/>
            <a:ext cx="6867525" cy="16478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1B873-9712-B8F1-BF56-A43A947C2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612" y="2028825"/>
            <a:ext cx="6896100" cy="1733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76796-7E77-6060-CFDD-6597379BD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49" y="3362326"/>
            <a:ext cx="7010400" cy="1466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0B1C88-6260-1C55-5CF3-EBEC40668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812" y="4876800"/>
            <a:ext cx="6905625" cy="1714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3A94F1-B133-3B65-0417-443F8ACCD332}"/>
              </a:ext>
            </a:extLst>
          </p:cNvPr>
          <p:cNvSpPr txBox="1"/>
          <p:nvPr/>
        </p:nvSpPr>
        <p:spPr>
          <a:xfrm>
            <a:off x="7694612" y="381000"/>
            <a:ext cx="3962401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Math </a:t>
            </a:r>
          </a:p>
          <a:p>
            <a:pPr>
              <a:lnSpc>
                <a:spcPct val="95000"/>
              </a:lnSpc>
            </a:pPr>
            <a:r>
              <a:rPr lang="en-US" dirty="0"/>
              <a:t>Fall 2022-23</a:t>
            </a:r>
          </a:p>
          <a:p>
            <a:pPr>
              <a:lnSpc>
                <a:spcPct val="95000"/>
              </a:lnSpc>
            </a:pPr>
            <a:r>
              <a:rPr lang="en-US" dirty="0"/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19176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3A94F1-B133-3B65-0417-443F8ACCD332}"/>
              </a:ext>
            </a:extLst>
          </p:cNvPr>
          <p:cNvSpPr txBox="1"/>
          <p:nvPr/>
        </p:nvSpPr>
        <p:spPr>
          <a:xfrm>
            <a:off x="7694612" y="381000"/>
            <a:ext cx="3962401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Reading</a:t>
            </a:r>
          </a:p>
          <a:p>
            <a:pPr>
              <a:lnSpc>
                <a:spcPct val="95000"/>
              </a:lnSpc>
            </a:pPr>
            <a:r>
              <a:rPr lang="en-US" dirty="0"/>
              <a:t>Fall 2022-23</a:t>
            </a:r>
          </a:p>
          <a:p>
            <a:pPr>
              <a:lnSpc>
                <a:spcPct val="95000"/>
              </a:lnSpc>
            </a:pPr>
            <a:r>
              <a:rPr lang="en-US" dirty="0"/>
              <a:t>Spring 2023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CB80498-F2F5-E024-1DCB-CCA399ECD9E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008563" y="1857637"/>
            <a:ext cx="6877050" cy="158115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D86A2-AF9F-D55E-16C6-9A8FD6E5F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2" y="390787"/>
            <a:ext cx="6934200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A0ED1-56F0-9A8E-6D1C-2FE12AF19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2" y="3315399"/>
            <a:ext cx="6943725" cy="1495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C6E2FF-F5AE-B070-3B94-3A5F4DCCD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212" y="5029200"/>
            <a:ext cx="68675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485C6F9-716F-BB86-9D3C-12A0E9B6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685800"/>
            <a:ext cx="3886199" cy="12954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Needs Assessment</a:t>
            </a:r>
          </a:p>
        </p:txBody>
      </p:sp>
      <p:pic>
        <p:nvPicPr>
          <p:cNvPr id="9" name="Graphic 8" descr="sketch of a few books with a pencil">
            <a:extLst>
              <a:ext uri="{FF2B5EF4-FFF2-40B4-BE49-F238E27FC236}">
                <a16:creationId xmlns:a16="http://schemas.microsoft.com/office/drawing/2014/main" id="{4285B7C6-78CD-6494-6B57-20CB811B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7113" y="3943350"/>
            <a:ext cx="1905000" cy="2228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680326-D74B-1C77-D18B-6040AF94461A}"/>
              </a:ext>
            </a:extLst>
          </p:cNvPr>
          <p:cNvSpPr txBox="1"/>
          <p:nvPr/>
        </p:nvSpPr>
        <p:spPr>
          <a:xfrm>
            <a:off x="5865813" y="1828800"/>
            <a:ext cx="5562600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u="sng" dirty="0">
                <a:solidFill>
                  <a:schemeClr val="accent1"/>
                </a:solidFill>
              </a:rPr>
              <a:t>Needs Assessment</a:t>
            </a:r>
          </a:p>
          <a:p>
            <a:pPr>
              <a:lnSpc>
                <a:spcPct val="95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1800" dirty="0">
                <a:solidFill>
                  <a:schemeClr val="bg1"/>
                </a:solidFill>
              </a:rPr>
              <a:t>During this Needs Assessment, we will look at data from the Spring MAPS administration and identify 2-3 potential needs for the 2023-2024 school year. </a:t>
            </a:r>
          </a:p>
          <a:p>
            <a:pPr>
              <a:lnSpc>
                <a:spcPct val="95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1800" dirty="0">
                <a:solidFill>
                  <a:schemeClr val="bg1"/>
                </a:solidFill>
              </a:rPr>
              <a:t>This discussion will help school leadership as they begin developing the school’s 2023-2024 Continuous Improvement Plan this summer.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22AF6-AF52-836E-0DB9-34377082B835}"/>
              </a:ext>
            </a:extLst>
          </p:cNvPr>
          <p:cNvSpPr txBox="1"/>
          <p:nvPr/>
        </p:nvSpPr>
        <p:spPr>
          <a:xfrm>
            <a:off x="760412" y="2057400"/>
            <a:ext cx="2596701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200" b="1" dirty="0">
                <a:solidFill>
                  <a:schemeClr val="accent6"/>
                </a:solidFill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5479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01951-E820-9A40-A58A-02C9B6F6C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209800"/>
            <a:ext cx="7696200" cy="3505200"/>
          </a:xfrm>
        </p:spPr>
        <p:txBody>
          <a:bodyPr vert="horz" lIns="121899" tIns="60949" rIns="121899" bIns="60949" rtlCol="0" anchor="t">
            <a:noAutofit/>
          </a:bodyPr>
          <a:lstStyle/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dirty="0">
                <a:ea typeface="+mn-lt"/>
                <a:cs typeface="+mn-lt"/>
              </a:rPr>
              <a:t>What does this data tell us?</a:t>
            </a: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dirty="0">
                <a:ea typeface="+mn-lt"/>
                <a:cs typeface="+mn-lt"/>
              </a:rPr>
              <a:t>What good news is there to celebrate?</a:t>
            </a: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dirty="0">
                <a:ea typeface="+mn-lt"/>
                <a:cs typeface="+mn-lt"/>
              </a:rPr>
              <a:t>Where are growth opportunities?</a:t>
            </a: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2400" spc="-5" dirty="0">
                <a:latin typeface="Calibri"/>
                <a:cs typeface="Calibri"/>
              </a:rPr>
              <a:t>What trends do we see in the data?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05E292-90B4-154E-4F26-BFD92A73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304800"/>
            <a:ext cx="5943600" cy="13716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</a:rPr>
              <a:t>Needs Assessment:</a:t>
            </a:r>
            <a:br>
              <a:rPr lang="en-US" sz="4000" b="1" dirty="0">
                <a:solidFill>
                  <a:schemeClr val="accent5"/>
                </a:solidFill>
              </a:rPr>
            </a:br>
            <a:r>
              <a:rPr lang="en-US" sz="4000" b="1" dirty="0">
                <a:solidFill>
                  <a:schemeClr val="accent5"/>
                </a:solidFill>
              </a:rPr>
              <a:t>Guiding Questions</a:t>
            </a:r>
          </a:p>
        </p:txBody>
      </p:sp>
    </p:spTree>
    <p:extLst>
      <p:ext uri="{BB962C8B-B14F-4D97-AF65-F5344CB8AC3E}">
        <p14:creationId xmlns:p14="http://schemas.microsoft.com/office/powerpoint/2010/main" val="303929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F427B0E-DA6A-1C18-1166-0D5614C37953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048089576"/>
              </p:ext>
            </p:extLst>
          </p:nvPr>
        </p:nvGraphicFramePr>
        <p:xfrm>
          <a:off x="2741612" y="2743200"/>
          <a:ext cx="8763000" cy="18288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24516321"/>
                    </a:ext>
                  </a:extLst>
                </a:gridCol>
                <a:gridCol w="8153400">
                  <a:extLst>
                    <a:ext uri="{9D8B030D-6E8A-4147-A177-3AD203B41FA5}">
                      <a16:colId xmlns:a16="http://schemas.microsoft.com/office/drawing/2014/main" val="4053544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Need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49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230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47692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0AB88A2-F3BD-6FE0-9654-38C55917036F}"/>
              </a:ext>
            </a:extLst>
          </p:cNvPr>
          <p:cNvSpPr txBox="1"/>
          <p:nvPr/>
        </p:nvSpPr>
        <p:spPr>
          <a:xfrm>
            <a:off x="2055812" y="381000"/>
            <a:ext cx="96774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3600" b="1" u="sng" dirty="0">
                <a:solidFill>
                  <a:schemeClr val="accent6"/>
                </a:solidFill>
                <a:latin typeface="+mj-lt"/>
              </a:rPr>
              <a:t>Needs Assessment: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4C6BE-B0DE-6DBE-78D0-76D16779D0A4}"/>
              </a:ext>
            </a:extLst>
          </p:cNvPr>
          <p:cNvSpPr txBox="1"/>
          <p:nvPr/>
        </p:nvSpPr>
        <p:spPr>
          <a:xfrm>
            <a:off x="2551112" y="160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tabLst>
                <a:tab pos="241300" algn="l"/>
                <a:tab pos="241935" algn="l"/>
              </a:tabLst>
            </a:pPr>
            <a:r>
              <a:rPr lang="en-US" sz="2400" spc="-5" dirty="0">
                <a:latin typeface="Calibri"/>
                <a:ea typeface="+mn-lt"/>
                <a:cs typeface="Calibri"/>
              </a:rPr>
              <a:t>What are two to three (2-3) needs we can identify based our data?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013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ass open house presentation">
  <a:themeElements>
    <a:clrScheme name="APS 9">
      <a:dk1>
        <a:sysClr val="windowText" lastClr="000000"/>
      </a:dk1>
      <a:lt1>
        <a:srgbClr val="F2F2F2"/>
      </a:lt1>
      <a:dk2>
        <a:srgbClr val="0083A9"/>
      </a:dk2>
      <a:lt2>
        <a:srgbClr val="FCF5D9"/>
      </a:lt2>
      <a:accent1>
        <a:srgbClr val="F3CF45"/>
      </a:accent1>
      <a:accent2>
        <a:srgbClr val="159839"/>
      </a:accent2>
      <a:accent3>
        <a:srgbClr val="595B5D"/>
      </a:accent3>
      <a:accent4>
        <a:srgbClr val="D47B22"/>
      </a:accent4>
      <a:accent5>
        <a:srgbClr val="0083A9"/>
      </a:accent5>
      <a:accent6>
        <a:srgbClr val="A92A91"/>
      </a:accent6>
      <a:hlink>
        <a:srgbClr val="A92A91"/>
      </a:hlink>
      <a:folHlink>
        <a:srgbClr val="0083A9"/>
      </a:folHlink>
    </a:clrScheme>
    <a:fontScheme name="Custom 12">
      <a:majorFont>
        <a:latin typeface="Sagona Book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penHousePresentation_Secondary_LH_v3" id="{A38E0FFE-ECDB-44BE-8577-D6512191ACD4}" vid="{4FA1BF9C-2DCC-46C6-8391-41CEACF18D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088E750FB87F439BAD6BE3B18C0B0C" ma:contentTypeVersion="16" ma:contentTypeDescription="Create a new document." ma:contentTypeScope="" ma:versionID="e9ac72388ecc15a5401bef62bf5ea167">
  <xsd:schema xmlns:xsd="http://www.w3.org/2001/XMLSchema" xmlns:xs="http://www.w3.org/2001/XMLSchema" xmlns:p="http://schemas.microsoft.com/office/2006/metadata/properties" xmlns:ns2="d37e30bb-5f32-4411-a640-0b4044b692bf" xmlns:ns3="ffb952a0-74d9-4848-89d6-000c4b1b707a" targetNamespace="http://schemas.microsoft.com/office/2006/metadata/properties" ma:root="true" ma:fieldsID="cad030c8869138e81215bf80749ff2c0" ns2:_="" ns3:_="">
    <xsd:import namespace="d37e30bb-5f32-4411-a640-0b4044b692bf"/>
    <xsd:import namespace="ffb952a0-74d9-4848-89d6-000c4b1b70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7e30bb-5f32-4411-a640-0b4044b69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67761e9-a222-483c-a923-fec0f75753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952a0-74d9-4848-89d6-000c4b1b707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584ace9-6060-48e0-9721-f33996d2e2e3}" ma:internalName="TaxCatchAll" ma:showField="CatchAllData" ma:web="ffb952a0-74d9-4848-89d6-000c4b1b70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37e30bb-5f32-4411-a640-0b4044b692bf" xsi:nil="true"/>
    <lcf76f155ced4ddcb4097134ff3c332f xmlns="d37e30bb-5f32-4411-a640-0b4044b692bf">
      <Terms xmlns="http://schemas.microsoft.com/office/infopath/2007/PartnerControls"/>
    </lcf76f155ced4ddcb4097134ff3c332f>
    <TaxCatchAll xmlns="ffb952a0-74d9-4848-89d6-000c4b1b707a" xsi:nil="true"/>
    <SharedWithUsers xmlns="ffb952a0-74d9-4848-89d6-000c4b1b707a">
      <UserInfo>
        <DisplayName>Barnett, Carolyn</DisplayName>
        <AccountId>14</AccountId>
        <AccountType/>
      </UserInfo>
      <UserInfo>
        <DisplayName>Gipson, Chaundra</DisplayName>
        <AccountId>16</AccountId>
        <AccountType/>
      </UserInfo>
      <UserInfo>
        <DisplayName>Jacobi, Diane</DisplayName>
        <AccountId>12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AA67B2-287D-40CC-926F-FB36F2E044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7e30bb-5f32-4411-a640-0b4044b692bf"/>
    <ds:schemaRef ds:uri="ffb952a0-74d9-4848-89d6-000c4b1b70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9DED2-7065-407C-BB58-BE430B9CE579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37e30bb-5f32-4411-a640-0b4044b692bf"/>
    <ds:schemaRef ds:uri="http://purl.org/dc/dcmitype/"/>
    <ds:schemaRef ds:uri="http://schemas.microsoft.com/office/infopath/2007/PartnerControls"/>
    <ds:schemaRef ds:uri="http://purl.org/dc/elements/1.1/"/>
    <ds:schemaRef ds:uri="ffb952a0-74d9-4848-89d6-000c4b1b707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21F24C-180F-49A0-B2F6-EF47009CB8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Back to school night presentation</Template>
  <TotalTime>748</TotalTime>
  <Words>354</Words>
  <Application>Microsoft Office PowerPoint</Application>
  <PresentationFormat>Custom</PresentationFormat>
  <Paragraphs>85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Bureau Agency FB</vt:lpstr>
      <vt:lpstr>Calibri</vt:lpstr>
      <vt:lpstr>Century Gothic</vt:lpstr>
      <vt:lpstr>Courier New</vt:lpstr>
      <vt:lpstr>Quire Sans</vt:lpstr>
      <vt:lpstr>Sagona Book</vt:lpstr>
      <vt:lpstr>Class open house presentation</vt:lpstr>
      <vt:lpstr>GO Team Meeting</vt:lpstr>
      <vt:lpstr>Agenda</vt:lpstr>
      <vt:lpstr>2023 Spring MAPS Results</vt:lpstr>
      <vt:lpstr>Purpose for Reviewing Data Guiding Questions</vt:lpstr>
      <vt:lpstr>PowerPoint Presentation</vt:lpstr>
      <vt:lpstr>PowerPoint Presentation</vt:lpstr>
      <vt:lpstr>Needs Assessment</vt:lpstr>
      <vt:lpstr>Needs Assessment: Guiding Questions</vt:lpstr>
      <vt:lpstr>PowerPoint Presentation</vt:lpstr>
      <vt:lpstr>Information Items</vt:lpstr>
      <vt:lpstr>Principal’s Report</vt:lpstr>
      <vt:lpstr>PowerPoint Presentation</vt:lpstr>
      <vt:lpstr>PowerPoint Presentation</vt:lpstr>
      <vt:lpstr>Additional Information Items</vt:lpstr>
      <vt:lpstr>Announcements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 House</dc:title>
  <dc:creator>Jacobi, Diane</dc:creator>
  <cp:lastModifiedBy>Brown, Caroline E.</cp:lastModifiedBy>
  <cp:revision>5</cp:revision>
  <cp:lastPrinted>2023-05-08T20:46:32Z</cp:lastPrinted>
  <dcterms:created xsi:type="dcterms:W3CDTF">2023-03-21T20:20:37Z</dcterms:created>
  <dcterms:modified xsi:type="dcterms:W3CDTF">2023-05-08T20:47:05Z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0x0101009B088E750FB87F439BAD6BE3B18C0B0C</vt:lpwstr>
  </property>
  <property fmtid="{D5CDD505-2E9C-101B-9397-08002B2CF9AE}" pid="3" name="MediaServiceImageTags">
    <vt:lpwstr/>
  </property>
</Properties>
</file>